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7" r:id="rId2"/>
    <p:sldId id="258" r:id="rId3"/>
    <p:sldId id="259" r:id="rId4"/>
    <p:sldId id="260" r:id="rId5"/>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931"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E35F1CB0-727D-4507-9A16-5FBE3529AA62}" type="datetimeFigureOut">
              <a:rPr lang="ar-EG" smtClean="0"/>
              <a:pPr/>
              <a:t>22/05/1442</a:t>
            </a:fld>
            <a:endParaRPr lang="ar-EG"/>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EG"/>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1EE3318-BC97-400C-9D82-4623778A201C}"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35F1CB0-727D-4507-9A16-5FBE3529AA62}" type="datetimeFigureOut">
              <a:rPr lang="ar-EG" smtClean="0"/>
              <a:pPr/>
              <a:t>22/05/1442</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01EE3318-BC97-400C-9D82-4623778A201C}"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35F1CB0-727D-4507-9A16-5FBE3529AA62}" type="datetimeFigureOut">
              <a:rPr lang="ar-EG" smtClean="0"/>
              <a:pPr/>
              <a:t>22/05/1442</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01EE3318-BC97-400C-9D82-4623778A201C}"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E35F1CB0-727D-4507-9A16-5FBE3529AA62}" type="datetimeFigureOut">
              <a:rPr lang="ar-EG" smtClean="0"/>
              <a:pPr/>
              <a:t>22/05/1442</a:t>
            </a:fld>
            <a:endParaRPr lang="ar-EG"/>
          </a:p>
        </p:txBody>
      </p:sp>
      <p:sp>
        <p:nvSpPr>
          <p:cNvPr id="5" name="عنصر نائب للتذييل 4"/>
          <p:cNvSpPr>
            <a:spLocks noGrp="1"/>
          </p:cNvSpPr>
          <p:nvPr>
            <p:ph type="ftr" sz="quarter" idx="11"/>
          </p:nvPr>
        </p:nvSpPr>
        <p:spPr>
          <a:xfrm>
            <a:off x="457200" y="6480969"/>
            <a:ext cx="4260056" cy="300831"/>
          </a:xfrm>
        </p:spPr>
        <p:txBody>
          <a:bodyPr/>
          <a:lstStyle/>
          <a:p>
            <a:endParaRPr lang="ar-EG"/>
          </a:p>
        </p:txBody>
      </p:sp>
      <p:sp>
        <p:nvSpPr>
          <p:cNvPr id="6" name="عنصر نائب لرقم الشريحة 5"/>
          <p:cNvSpPr>
            <a:spLocks noGrp="1"/>
          </p:cNvSpPr>
          <p:nvPr>
            <p:ph type="sldNum" sz="quarter" idx="12"/>
          </p:nvPr>
        </p:nvSpPr>
        <p:spPr/>
        <p:txBody>
          <a:bodyPr/>
          <a:lstStyle/>
          <a:p>
            <a:fld id="{01EE3318-BC97-400C-9D82-4623778A201C}"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E35F1CB0-727D-4507-9A16-5FBE3529AA62}" type="datetimeFigureOut">
              <a:rPr lang="ar-EG" smtClean="0"/>
              <a:pPr/>
              <a:t>22/05/1442</a:t>
            </a:fld>
            <a:endParaRPr lang="ar-EG"/>
          </a:p>
        </p:txBody>
      </p:sp>
      <p:sp>
        <p:nvSpPr>
          <p:cNvPr id="5" name="عنصر نائب للتذييل 4"/>
          <p:cNvSpPr>
            <a:spLocks noGrp="1"/>
          </p:cNvSpPr>
          <p:nvPr>
            <p:ph type="ftr" sz="quarter" idx="11"/>
          </p:nvPr>
        </p:nvSpPr>
        <p:spPr>
          <a:xfrm>
            <a:off x="2619376" y="6480969"/>
            <a:ext cx="4260056" cy="300831"/>
          </a:xfrm>
        </p:spPr>
        <p:txBody>
          <a:bodyPr/>
          <a:lstStyle/>
          <a:p>
            <a:endParaRPr lang="ar-EG"/>
          </a:p>
        </p:txBody>
      </p:sp>
      <p:sp>
        <p:nvSpPr>
          <p:cNvPr id="6" name="عنصر نائب لرقم الشريحة 5"/>
          <p:cNvSpPr>
            <a:spLocks noGrp="1"/>
          </p:cNvSpPr>
          <p:nvPr>
            <p:ph type="sldNum" sz="quarter" idx="12"/>
          </p:nvPr>
        </p:nvSpPr>
        <p:spPr>
          <a:xfrm>
            <a:off x="8451056" y="809624"/>
            <a:ext cx="502920" cy="300831"/>
          </a:xfrm>
        </p:spPr>
        <p:txBody>
          <a:bodyPr/>
          <a:lstStyle/>
          <a:p>
            <a:fld id="{01EE3318-BC97-400C-9D82-4623778A201C}" type="slidenum">
              <a:rPr lang="ar-EG" smtClean="0"/>
              <a:pPr/>
              <a:t>‹#›</a:t>
            </a:fld>
            <a:endParaRPr lang="ar-EG"/>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E35F1CB0-727D-4507-9A16-5FBE3529AA62}" type="datetimeFigureOut">
              <a:rPr lang="ar-EG" smtClean="0"/>
              <a:pPr/>
              <a:t>22/05/1442</a:t>
            </a:fld>
            <a:endParaRPr lang="ar-EG"/>
          </a:p>
        </p:txBody>
      </p:sp>
      <p:sp>
        <p:nvSpPr>
          <p:cNvPr id="6" name="عنصر نائب للتذييل 5"/>
          <p:cNvSpPr>
            <a:spLocks noGrp="1"/>
          </p:cNvSpPr>
          <p:nvPr>
            <p:ph type="ftr" sz="quarter" idx="11"/>
          </p:nvPr>
        </p:nvSpPr>
        <p:spPr>
          <a:xfrm>
            <a:off x="457200" y="6480969"/>
            <a:ext cx="4260056" cy="301752"/>
          </a:xfrm>
        </p:spPr>
        <p:txBody>
          <a:bodyPr/>
          <a:lstStyle/>
          <a:p>
            <a:endParaRPr lang="ar-EG"/>
          </a:p>
        </p:txBody>
      </p:sp>
      <p:sp>
        <p:nvSpPr>
          <p:cNvPr id="7" name="عنصر نائب لرقم الشريحة 6"/>
          <p:cNvSpPr>
            <a:spLocks noGrp="1"/>
          </p:cNvSpPr>
          <p:nvPr>
            <p:ph type="sldNum" sz="quarter" idx="12"/>
          </p:nvPr>
        </p:nvSpPr>
        <p:spPr>
          <a:xfrm>
            <a:off x="7589520" y="6480969"/>
            <a:ext cx="502920" cy="301752"/>
          </a:xfrm>
        </p:spPr>
        <p:txBody>
          <a:bodyPr/>
          <a:lstStyle/>
          <a:p>
            <a:fld id="{01EE3318-BC97-400C-9D82-4623778A201C}"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E35F1CB0-727D-4507-9A16-5FBE3529AA62}" type="datetimeFigureOut">
              <a:rPr lang="ar-EG" smtClean="0"/>
              <a:pPr/>
              <a:t>22/05/1442</a:t>
            </a:fld>
            <a:endParaRPr lang="ar-EG"/>
          </a:p>
        </p:txBody>
      </p:sp>
      <p:sp>
        <p:nvSpPr>
          <p:cNvPr id="8" name="عنصر نائب للتذييل 7"/>
          <p:cNvSpPr>
            <a:spLocks noGrp="1"/>
          </p:cNvSpPr>
          <p:nvPr>
            <p:ph type="ftr" sz="quarter" idx="11"/>
          </p:nvPr>
        </p:nvSpPr>
        <p:spPr>
          <a:xfrm>
            <a:off x="457200" y="6480969"/>
            <a:ext cx="4261104" cy="301752"/>
          </a:xfrm>
        </p:spPr>
        <p:txBody>
          <a:bodyPr/>
          <a:lstStyle/>
          <a:p>
            <a:endParaRPr lang="ar-EG"/>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01EE3318-BC97-400C-9D82-4623778A201C}" type="slidenum">
              <a:rPr lang="ar-EG" smtClean="0"/>
              <a:pPr/>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E35F1CB0-727D-4507-9A16-5FBE3529AA62}" type="datetimeFigureOut">
              <a:rPr lang="ar-EG" smtClean="0"/>
              <a:pPr/>
              <a:t>22/05/1442</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01EE3318-BC97-400C-9D82-4623778A201C}"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E35F1CB0-727D-4507-9A16-5FBE3529AA62}" type="datetimeFigureOut">
              <a:rPr lang="ar-EG" smtClean="0"/>
              <a:pPr/>
              <a:t>22/05/1442</a:t>
            </a:fld>
            <a:endParaRPr lang="ar-EG"/>
          </a:p>
        </p:txBody>
      </p:sp>
      <p:sp>
        <p:nvSpPr>
          <p:cNvPr id="3" name="عنصر نائب للتذييل 2"/>
          <p:cNvSpPr>
            <a:spLocks noGrp="1"/>
          </p:cNvSpPr>
          <p:nvPr>
            <p:ph type="ftr" sz="quarter" idx="11"/>
          </p:nvPr>
        </p:nvSpPr>
        <p:spPr>
          <a:xfrm>
            <a:off x="457200" y="6481890"/>
            <a:ext cx="4260056" cy="300831"/>
          </a:xfrm>
        </p:spPr>
        <p:txBody>
          <a:bodyPr/>
          <a:lstStyle/>
          <a:p>
            <a:endParaRPr lang="ar-EG"/>
          </a:p>
        </p:txBody>
      </p:sp>
      <p:sp>
        <p:nvSpPr>
          <p:cNvPr id="4" name="عنصر نائب لرقم الشريحة 3"/>
          <p:cNvSpPr>
            <a:spLocks noGrp="1"/>
          </p:cNvSpPr>
          <p:nvPr>
            <p:ph type="sldNum" sz="quarter" idx="12"/>
          </p:nvPr>
        </p:nvSpPr>
        <p:spPr>
          <a:xfrm>
            <a:off x="7589520" y="6480969"/>
            <a:ext cx="502920" cy="301752"/>
          </a:xfrm>
        </p:spPr>
        <p:txBody>
          <a:bodyPr/>
          <a:lstStyle/>
          <a:p>
            <a:fld id="{01EE3318-BC97-400C-9D82-4623778A201C}"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E35F1CB0-727D-4507-9A16-5FBE3529AA62}" type="datetimeFigureOut">
              <a:rPr lang="ar-EG" smtClean="0"/>
              <a:pPr/>
              <a:t>22/05/1442</a:t>
            </a:fld>
            <a:endParaRPr lang="ar-EG"/>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EG"/>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01EE3318-BC97-400C-9D82-4623778A201C}" type="slidenum">
              <a:rPr lang="ar-EG" smtClean="0"/>
              <a:pPr/>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E35F1CB0-727D-4507-9A16-5FBE3529AA62}" type="datetimeFigureOut">
              <a:rPr lang="ar-EG" smtClean="0"/>
              <a:pPr/>
              <a:t>22/05/1442</a:t>
            </a:fld>
            <a:endParaRPr lang="ar-EG"/>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EG"/>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01EE3318-BC97-400C-9D82-4623778A201C}" type="slidenum">
              <a:rPr lang="ar-EG" smtClean="0"/>
              <a:pPr/>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35F1CB0-727D-4507-9A16-5FBE3529AA62}" type="datetimeFigureOut">
              <a:rPr lang="ar-EG" smtClean="0"/>
              <a:pPr/>
              <a:t>22/05/1442</a:t>
            </a:fld>
            <a:endParaRPr lang="ar-EG"/>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EG"/>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1EE3318-BC97-400C-9D82-4623778A201C}" type="slidenum">
              <a:rPr lang="ar-EG" smtClean="0"/>
              <a:pPr/>
              <a:t>‹#›</a:t>
            </a:fld>
            <a:endParaRPr lang="ar-EG"/>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75410" y="2041944"/>
            <a:ext cx="7929000" cy="2971051"/>
          </a:xfrm>
          <a:solidFill>
            <a:schemeClr val="accent5">
              <a:lumMod val="75000"/>
            </a:schemeClr>
          </a:solidFill>
        </p:spPr>
        <p:txBody>
          <a:bodyPr>
            <a:normAutofit fontScale="90000"/>
          </a:bodyPr>
          <a:lstStyle/>
          <a:p>
            <a:pPr algn="l"/>
            <a:r>
              <a:rPr lang="en-US" dirty="0" smtClean="0"/>
              <a:t>Translation Course</a:t>
            </a:r>
            <a:br>
              <a:rPr lang="en-US" dirty="0" smtClean="0"/>
            </a:br>
            <a:r>
              <a:rPr lang="en-US" dirty="0" smtClean="0"/>
              <a:t>LECTURE 1</a:t>
            </a:r>
            <a:br>
              <a:rPr lang="en-US" dirty="0" smtClean="0"/>
            </a:br>
            <a:r>
              <a:rPr lang="en-US" dirty="0" smtClean="0"/>
              <a:t>Some Theories of Translation Analysis and Evaluation</a:t>
            </a:r>
            <a:endParaRPr lang="ar-SA" dirty="0"/>
          </a:p>
        </p:txBody>
      </p:sp>
      <p:sp>
        <p:nvSpPr>
          <p:cNvPr id="3" name="عنوان فرعي 2"/>
          <p:cNvSpPr>
            <a:spLocks noGrp="1"/>
          </p:cNvSpPr>
          <p:nvPr>
            <p:ph type="subTitle" idx="1"/>
          </p:nvPr>
        </p:nvSpPr>
        <p:spPr>
          <a:xfrm>
            <a:off x="607501" y="5280847"/>
            <a:ext cx="7929000" cy="1326687"/>
          </a:xfrm>
        </p:spPr>
        <p:txBody>
          <a:bodyPr>
            <a:normAutofit lnSpcReduction="10000"/>
          </a:bodyPr>
          <a:lstStyle/>
          <a:p>
            <a:pPr algn="l"/>
            <a:r>
              <a:rPr lang="en-US" sz="4400" b="1" dirty="0">
                <a:solidFill>
                  <a:schemeClr val="tx1"/>
                </a:solidFill>
              </a:rPr>
              <a:t>INSTRUCTOR: Prof. </a:t>
            </a:r>
            <a:r>
              <a:rPr lang="en-US" sz="4400" b="1" dirty="0" err="1">
                <a:solidFill>
                  <a:schemeClr val="tx1"/>
                </a:solidFill>
              </a:rPr>
              <a:t>Hesham</a:t>
            </a:r>
            <a:r>
              <a:rPr lang="en-US" sz="4400" b="1" dirty="0">
                <a:solidFill>
                  <a:schemeClr val="tx1"/>
                </a:solidFill>
              </a:rPr>
              <a:t> </a:t>
            </a:r>
            <a:r>
              <a:rPr lang="en-US" sz="4400" b="1" dirty="0" err="1">
                <a:solidFill>
                  <a:schemeClr val="tx1"/>
                </a:solidFill>
              </a:rPr>
              <a:t>Hasan</a:t>
            </a:r>
            <a:endParaRPr lang="en-US" sz="4400" b="1" dirty="0">
              <a:solidFill>
                <a:schemeClr val="tx1"/>
              </a:solidFill>
            </a:endParaRPr>
          </a:p>
        </p:txBody>
      </p:sp>
      <p:pic>
        <p:nvPicPr>
          <p:cNvPr id="4" name="صورة 3"/>
          <p:cNvPicPr>
            <a:picLocks noChangeAspect="1"/>
          </p:cNvPicPr>
          <p:nvPr/>
        </p:nvPicPr>
        <p:blipFill>
          <a:blip r:embed="rId2" cstate="print"/>
          <a:stretch>
            <a:fillRect/>
          </a:stretch>
        </p:blipFill>
        <p:spPr>
          <a:xfrm>
            <a:off x="8005473" y="0"/>
            <a:ext cx="1138527" cy="1518036"/>
          </a:xfrm>
          <a:prstGeom prst="rect">
            <a:avLst/>
          </a:prstGeom>
        </p:spPr>
      </p:pic>
      <p:pic>
        <p:nvPicPr>
          <p:cNvPr id="5" name="صورة 4"/>
          <p:cNvPicPr>
            <a:picLocks noChangeAspect="1"/>
          </p:cNvPicPr>
          <p:nvPr/>
        </p:nvPicPr>
        <p:blipFill>
          <a:blip r:embed="rId3" cstate="print"/>
          <a:stretch>
            <a:fillRect/>
          </a:stretch>
        </p:blipFill>
        <p:spPr>
          <a:xfrm>
            <a:off x="0" y="0"/>
            <a:ext cx="1595766" cy="1774090"/>
          </a:xfrm>
          <a:prstGeom prst="rect">
            <a:avLst/>
          </a:prstGeom>
        </p:spPr>
      </p:pic>
    </p:spTree>
    <p:extLst>
      <p:ext uri="{BB962C8B-B14F-4D97-AF65-F5344CB8AC3E}">
        <p14:creationId xmlns="" xmlns:p14="http://schemas.microsoft.com/office/powerpoint/2010/main" val="4050559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solidFill>
        </p:spPr>
        <p:style>
          <a:lnRef idx="2">
            <a:schemeClr val="accent2"/>
          </a:lnRef>
          <a:fillRef idx="1">
            <a:schemeClr val="lt1"/>
          </a:fillRef>
          <a:effectRef idx="0">
            <a:schemeClr val="accent2"/>
          </a:effectRef>
          <a:fontRef idx="minor">
            <a:schemeClr val="dk1"/>
          </a:fontRef>
        </p:style>
        <p:txBody>
          <a:bodyPr/>
          <a:lstStyle/>
          <a:p>
            <a:pPr lvl="1" algn="ctr" rtl="0"/>
            <a:r>
              <a:rPr lang="en-US" sz="2800" b="1" dirty="0"/>
              <a:t>VINAY AND DARBELNET'S MODEL</a:t>
            </a:r>
            <a:r>
              <a:rPr lang="en-US" sz="2400" b="1" dirty="0"/>
              <a:t/>
            </a:r>
            <a:br>
              <a:rPr lang="en-US" sz="2400" b="1" dirty="0"/>
            </a:br>
            <a:r>
              <a:rPr lang="en-US" sz="2800" b="1" dirty="0"/>
              <a:t> </a:t>
            </a:r>
            <a:r>
              <a:rPr lang="en-US" sz="2000" dirty="0"/>
              <a:t/>
            </a:r>
            <a:br>
              <a:rPr lang="en-US" sz="2000" dirty="0"/>
            </a:br>
            <a:endParaRPr lang="ar-EG" dirty="0"/>
          </a:p>
        </p:txBody>
      </p:sp>
      <p:sp>
        <p:nvSpPr>
          <p:cNvPr id="3" name="عنصر نائب للمحتوى 2"/>
          <p:cNvSpPr>
            <a:spLocks noGrp="1"/>
          </p:cNvSpPr>
          <p:nvPr>
            <p:ph idx="1"/>
          </p:nvPr>
        </p:nvSpPr>
        <p:spPr/>
        <p:txBody>
          <a:bodyPr>
            <a:normAutofit fontScale="85000" lnSpcReduction="20000"/>
          </a:bodyPr>
          <a:lstStyle/>
          <a:p>
            <a:pPr algn="just" rtl="0">
              <a:buNone/>
            </a:pPr>
            <a:r>
              <a:rPr lang="en-US" dirty="0" smtClean="0"/>
              <a:t>-</a:t>
            </a:r>
            <a:r>
              <a:rPr lang="en-US" dirty="0" err="1" smtClean="0">
                <a:latin typeface="Times New Roman" pitchFamily="18" charset="0"/>
                <a:cs typeface="Times New Roman" pitchFamily="18" charset="0"/>
              </a:rPr>
              <a:t>Vinay</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Darbelnet</a:t>
            </a:r>
            <a:r>
              <a:rPr lang="en-US" dirty="0" smtClean="0">
                <a:latin typeface="Times New Roman" pitchFamily="18" charset="0"/>
                <a:cs typeface="Times New Roman" pitchFamily="18" charset="0"/>
              </a:rPr>
              <a:t> carried out a comparative stylistic analysis of French and English.   They looked at texts in both languages, noting differences between the languages and identifying different translation strategies and ‘procedures’. Although their </a:t>
            </a:r>
            <a:r>
              <a:rPr lang="en-US" i="1" dirty="0" err="1" smtClean="0">
                <a:latin typeface="Times New Roman" pitchFamily="18" charset="0"/>
                <a:cs typeface="Times New Roman" pitchFamily="18" charset="0"/>
              </a:rPr>
              <a:t>Stylistique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comparée</a:t>
            </a:r>
            <a:r>
              <a:rPr lang="en-US" i="1" dirty="0" smtClean="0">
                <a:latin typeface="Times New Roman" pitchFamily="18" charset="0"/>
                <a:cs typeface="Times New Roman" pitchFamily="18" charset="0"/>
              </a:rPr>
              <a:t> du </a:t>
            </a:r>
            <a:r>
              <a:rPr lang="en-US" i="1" dirty="0" err="1" smtClean="0">
                <a:latin typeface="Times New Roman" pitchFamily="18" charset="0"/>
                <a:cs typeface="Times New Roman" pitchFamily="18" charset="0"/>
              </a:rPr>
              <a:t>français</a:t>
            </a:r>
            <a:r>
              <a:rPr lang="en-US" i="1" dirty="0" smtClean="0">
                <a:latin typeface="Times New Roman" pitchFamily="18" charset="0"/>
                <a:cs typeface="Times New Roman" pitchFamily="18" charset="0"/>
              </a:rPr>
              <a:t> et de </a:t>
            </a:r>
            <a:r>
              <a:rPr lang="en-US" i="1" dirty="0" err="1" smtClean="0">
                <a:latin typeface="Times New Roman" pitchFamily="18" charset="0"/>
                <a:cs typeface="Times New Roman" pitchFamily="18" charset="0"/>
              </a:rPr>
              <a:t>l’anglais</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(1958) is based solely on French and English, its influence has been much wider. Amongst others it has formed the basis for a work in the same series on French–German translation (</a:t>
            </a:r>
            <a:r>
              <a:rPr lang="en-US" dirty="0" err="1" smtClean="0">
                <a:latin typeface="Times New Roman" pitchFamily="18" charset="0"/>
                <a:cs typeface="Times New Roman" pitchFamily="18" charset="0"/>
              </a:rPr>
              <a:t>Malblanc’s</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Stylistique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comparée</a:t>
            </a:r>
            <a:r>
              <a:rPr lang="en-US" i="1" dirty="0" smtClean="0">
                <a:latin typeface="Times New Roman" pitchFamily="18" charset="0"/>
                <a:cs typeface="Times New Roman" pitchFamily="18" charset="0"/>
              </a:rPr>
              <a:t> du </a:t>
            </a:r>
            <a:r>
              <a:rPr lang="en-US" i="1" dirty="0" err="1" smtClean="0">
                <a:latin typeface="Times New Roman" pitchFamily="18" charset="0"/>
                <a:cs typeface="Times New Roman" pitchFamily="18" charset="0"/>
              </a:rPr>
              <a:t>français</a:t>
            </a:r>
            <a:r>
              <a:rPr lang="en-US" i="1" dirty="0" smtClean="0">
                <a:latin typeface="Times New Roman" pitchFamily="18" charset="0"/>
                <a:cs typeface="Times New Roman" pitchFamily="18" charset="0"/>
              </a:rPr>
              <a:t>     et de </a:t>
            </a:r>
            <a:r>
              <a:rPr lang="en-US" i="1" dirty="0" err="1" smtClean="0">
                <a:latin typeface="Times New Roman" pitchFamily="18" charset="0"/>
                <a:cs typeface="Times New Roman" pitchFamily="18" charset="0"/>
              </a:rPr>
              <a:t>l’allemand</a:t>
            </a:r>
            <a:r>
              <a:rPr lang="en-US" dirty="0" smtClean="0">
                <a:latin typeface="Times New Roman" pitchFamily="18" charset="0"/>
                <a:cs typeface="Times New Roman" pitchFamily="18" charset="0"/>
              </a:rPr>
              <a:t>, 1963) and two similar books on English–Spanish translation: </a:t>
            </a:r>
            <a:r>
              <a:rPr lang="en-US" dirty="0" err="1" smtClean="0">
                <a:latin typeface="Times New Roman" pitchFamily="18" charset="0"/>
                <a:cs typeface="Times New Roman" pitchFamily="18" charset="0"/>
              </a:rPr>
              <a:t>Vázquez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Ayora’s</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Introducción</a:t>
            </a:r>
            <a:r>
              <a:rPr lang="en-US" i="1" dirty="0" smtClean="0">
                <a:latin typeface="Times New Roman" pitchFamily="18" charset="0"/>
                <a:cs typeface="Times New Roman" pitchFamily="18" charset="0"/>
              </a:rPr>
              <a:t>  a  la  </a:t>
            </a:r>
            <a:r>
              <a:rPr lang="en-US" i="1" dirty="0" err="1" smtClean="0">
                <a:latin typeface="Times New Roman" pitchFamily="18" charset="0"/>
                <a:cs typeface="Times New Roman" pitchFamily="18" charset="0"/>
              </a:rPr>
              <a:t>traductología</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(1977)  and  </a:t>
            </a:r>
            <a:r>
              <a:rPr lang="en-US" dirty="0" err="1" smtClean="0">
                <a:latin typeface="Times New Roman" pitchFamily="18" charset="0"/>
                <a:cs typeface="Times New Roman" pitchFamily="18" charset="0"/>
              </a:rPr>
              <a:t>García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Yebra’s</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Teoría</a:t>
            </a:r>
            <a:r>
              <a:rPr lang="en-US" i="1" dirty="0" smtClean="0">
                <a:latin typeface="Times New Roman" pitchFamily="18" charset="0"/>
                <a:cs typeface="Times New Roman" pitchFamily="18" charset="0"/>
              </a:rPr>
              <a:t>   y  </a:t>
            </a:r>
            <a:r>
              <a:rPr lang="en-US" i="1" dirty="0" err="1" smtClean="0">
                <a:latin typeface="Times New Roman" pitchFamily="18" charset="0"/>
                <a:cs typeface="Times New Roman" pitchFamily="18" charset="0"/>
              </a:rPr>
              <a:t>práctica</a:t>
            </a:r>
            <a:r>
              <a:rPr lang="en-US" i="1" dirty="0" smtClean="0">
                <a:latin typeface="Times New Roman" pitchFamily="18" charset="0"/>
                <a:cs typeface="Times New Roman" pitchFamily="18" charset="0"/>
              </a:rPr>
              <a:t>    de la </a:t>
            </a:r>
            <a:r>
              <a:rPr lang="en-US" i="1" dirty="0" err="1" smtClean="0">
                <a:latin typeface="Times New Roman" pitchFamily="18" charset="0"/>
                <a:cs typeface="Times New Roman" pitchFamily="18" charset="0"/>
              </a:rPr>
              <a:t>traducción</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(1982). </a:t>
            </a:r>
            <a:endParaRPr lang="ar-EG"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978136"/>
          </a:xfrm>
        </p:spPr>
        <p:txBody>
          <a:bodyPr>
            <a:noAutofit/>
          </a:bodyPr>
          <a:lstStyle/>
          <a:p>
            <a:pPr algn="just"/>
            <a:r>
              <a:rPr lang="en-US" sz="3200" dirty="0" smtClean="0">
                <a:latin typeface="Times New Roman" pitchFamily="18" charset="0"/>
                <a:cs typeface="Times New Roman" pitchFamily="18" charset="0"/>
              </a:rPr>
              <a:t>Ironically, at the time of writing the present volume, </a:t>
            </a:r>
            <a:r>
              <a:rPr lang="en-US" sz="3200" dirty="0" err="1" smtClean="0">
                <a:latin typeface="Times New Roman" pitchFamily="18" charset="0"/>
                <a:cs typeface="Times New Roman" pitchFamily="18" charset="0"/>
              </a:rPr>
              <a:t>Vinay</a:t>
            </a:r>
            <a:r>
              <a:rPr lang="en-US" sz="3200" dirty="0" smtClean="0">
                <a:latin typeface="Times New Roman" pitchFamily="18" charset="0"/>
                <a:cs typeface="Times New Roman" pitchFamily="18" charset="0"/>
              </a:rPr>
              <a:t> and </a:t>
            </a:r>
            <a:r>
              <a:rPr lang="en-US" sz="3200" dirty="0" err="1" smtClean="0">
                <a:latin typeface="Times New Roman" pitchFamily="18" charset="0"/>
                <a:cs typeface="Times New Roman" pitchFamily="18" charset="0"/>
              </a:rPr>
              <a:t>Darbelnet’s</a:t>
            </a:r>
            <a:r>
              <a:rPr lang="en-US" sz="3200" dirty="0" smtClean="0">
                <a:latin typeface="Times New Roman" pitchFamily="18" charset="0"/>
                <a:cs typeface="Times New Roman" pitchFamily="18" charset="0"/>
              </a:rPr>
              <a:t> work is difficult to obtain in French but is available in revised form in its English translation, first published in 1995, thirty-seven years after the original. Because of the theoretical revisions that were incorporated into the later English version, references are made to that edition unless otherwise stated. Where appropriate, the original French terminology is also given.</a:t>
            </a:r>
          </a:p>
          <a:p>
            <a:endParaRPr lang="ar-EG"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pPr algn="ctr"/>
            <a:r>
              <a:rPr lang="en-US" dirty="0" smtClean="0">
                <a:latin typeface="Times New Roman" pitchFamily="18" charset="0"/>
                <a:cs typeface="Times New Roman" pitchFamily="18" charset="0"/>
              </a:rPr>
              <a:t>General translation strategies identified by </a:t>
            </a:r>
            <a:r>
              <a:rPr lang="en-US" dirty="0" err="1" smtClean="0">
                <a:latin typeface="Times New Roman" pitchFamily="18" charset="0"/>
                <a:cs typeface="Times New Roman" pitchFamily="18" charset="0"/>
              </a:rPr>
              <a:t>Vinay</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Darbelnet</a:t>
            </a:r>
            <a:r>
              <a:rPr lang="en-US" dirty="0" smtClean="0">
                <a:latin typeface="Times New Roman" pitchFamily="18" charset="0"/>
                <a:cs typeface="Times New Roman" pitchFamily="18" charset="0"/>
              </a:rPr>
              <a:t> </a:t>
            </a:r>
            <a:endParaRPr lang="ar-EG"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lstStyle/>
          <a:p>
            <a:pPr algn="l"/>
            <a:r>
              <a:rPr lang="en-US" dirty="0" smtClean="0">
                <a:latin typeface="Times New Roman" pitchFamily="18" charset="0"/>
                <a:cs typeface="Times New Roman" pitchFamily="18" charset="0"/>
              </a:rPr>
              <a:t>-They are </a:t>
            </a:r>
            <a:r>
              <a:rPr lang="en-US" b="1" dirty="0" smtClean="0">
                <a:latin typeface="Times New Roman" pitchFamily="18" charset="0"/>
                <a:cs typeface="Times New Roman" pitchFamily="18" charset="0"/>
              </a:rPr>
              <a:t>direct translation </a:t>
            </a:r>
            <a:r>
              <a:rPr lang="en-US" dirty="0" smtClean="0">
                <a:latin typeface="Times New Roman" pitchFamily="18" charset="0"/>
                <a:cs typeface="Times New Roman" pitchFamily="18" charset="0"/>
              </a:rPr>
              <a:t>and </a:t>
            </a:r>
            <a:r>
              <a:rPr lang="en-US" b="1" dirty="0" smtClean="0">
                <a:latin typeface="Times New Roman" pitchFamily="18" charset="0"/>
                <a:cs typeface="Times New Roman" pitchFamily="18" charset="0"/>
              </a:rPr>
              <a:t>oblique translation</a:t>
            </a:r>
            <a:r>
              <a:rPr lang="en-US" dirty="0" smtClean="0">
                <a:latin typeface="Times New Roman" pitchFamily="18" charset="0"/>
                <a:cs typeface="Times New Roman" pitchFamily="18" charset="0"/>
              </a:rPr>
              <a:t>, which hark back to the ‘literal vs. free’ division. Indeed, ‘literal’ is given by the authors as a synonym for direct translation (1995: 31; 2004: 128). The two strategies comprise seven procedures, of which </a:t>
            </a:r>
            <a:r>
              <a:rPr lang="en-US" b="1" dirty="0" smtClean="0">
                <a:latin typeface="Times New Roman" pitchFamily="18" charset="0"/>
                <a:cs typeface="Times New Roman" pitchFamily="18" charset="0"/>
              </a:rPr>
              <a:t>direct translation </a:t>
            </a:r>
            <a:endParaRPr lang="ar-EG" b="1" dirty="0" smtClean="0">
              <a:latin typeface="Times New Roman" pitchFamily="18" charset="0"/>
              <a:cs typeface="Times New Roman" pitchFamily="18" charset="0"/>
            </a:endParaRPr>
          </a:p>
          <a:p>
            <a:pPr algn="l" rtl="0">
              <a:buNone/>
            </a:pPr>
            <a:r>
              <a:rPr lang="en-US" dirty="0" smtClean="0">
                <a:latin typeface="Times New Roman" pitchFamily="18" charset="0"/>
                <a:cs typeface="Times New Roman" pitchFamily="18" charset="0"/>
              </a:rPr>
              <a:t>covers :</a:t>
            </a:r>
          </a:p>
          <a:p>
            <a:pPr algn="l" rtl="0">
              <a:buNone/>
            </a:pPr>
            <a:r>
              <a:rPr lang="en-US" dirty="0" smtClean="0">
                <a:latin typeface="Times New Roman" pitchFamily="18" charset="0"/>
                <a:cs typeface="Times New Roman" pitchFamily="18" charset="0"/>
              </a:rPr>
              <a:t>Borrowing </a:t>
            </a:r>
          </a:p>
          <a:p>
            <a:pPr algn="l" rtl="0">
              <a:buNone/>
            </a:pPr>
            <a:r>
              <a:rPr lang="en-US" dirty="0" err="1" smtClean="0">
                <a:latin typeface="Times New Roman" pitchFamily="18" charset="0"/>
                <a:cs typeface="Times New Roman" pitchFamily="18" charset="0"/>
              </a:rPr>
              <a:t>Calque</a:t>
            </a:r>
            <a:endParaRPr lang="en-US" dirty="0" smtClean="0">
              <a:latin typeface="Times New Roman" pitchFamily="18" charset="0"/>
              <a:cs typeface="Times New Roman" pitchFamily="18" charset="0"/>
            </a:endParaRPr>
          </a:p>
          <a:p>
            <a:pPr>
              <a:buNone/>
            </a:pPr>
            <a:endParaRPr lang="ar-E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19</TotalTime>
  <Words>282</Words>
  <Application>Microsoft Office PowerPoint</Application>
  <PresentationFormat>عرض على الشاشة (3:4)‏</PresentationFormat>
  <Paragraphs>10</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حيوية</vt:lpstr>
      <vt:lpstr>Translation Course LECTURE 1 Some Theories of Translation Analysis and Evaluation</vt:lpstr>
      <vt:lpstr>VINAY AND DARBELNET'S MODEL   </vt:lpstr>
      <vt:lpstr>الشريحة 3</vt:lpstr>
      <vt:lpstr>General translation strategies identified by Vinay and Darbelnet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Samah</dc:creator>
  <cp:lastModifiedBy>Samah</cp:lastModifiedBy>
  <cp:revision>9</cp:revision>
  <dcterms:created xsi:type="dcterms:W3CDTF">2021-01-03T22:26:38Z</dcterms:created>
  <dcterms:modified xsi:type="dcterms:W3CDTF">2021-01-05T00:30:44Z</dcterms:modified>
</cp:coreProperties>
</file>